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9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480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5522" y="0"/>
            <a:ext cx="5144877" cy="77173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43269"/>
            <a:ext cx="7627382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6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Análisis Estadístico para Ciencia de Datos</a:t>
            </a:r>
            <a:endParaRPr lang="en-US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2075366"/>
            <a:ext cx="7627382" cy="2221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Este módulo es para estudiantes y profesionales de ciencia de datos que quieren mejorar su análisis estadístico. Veremos desde la teoría hasta la práctica en Python, para que tomes decisiones basadas en datos.</a:t>
            </a:r>
            <a:endParaRPr lang="en-US" sz="24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8309" y="4526518"/>
            <a:ext cx="7627382" cy="164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Aprenderás sobre probabilidad, pruebas de hipótesis, simulación Monte Carlo y aplicaciones en ciencia de datos. ¡Iniciemos este aprendizaje!</a:t>
            </a:r>
            <a:endParaRPr lang="en-US" sz="2400" dirty="0">
              <a:latin typeface="+mj-lt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58309" y="627376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758309" y="6636782"/>
            <a:ext cx="388691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latin typeface="+mj-lt"/>
                <a:ea typeface="Sora Bold" pitchFamily="34" charset="-122"/>
                <a:cs typeface="Sora Bold" pitchFamily="34" charset="-120"/>
              </a:rPr>
              <a:t>Dr Mauricio Rosales Rivera</a:t>
            </a:r>
            <a:endParaRPr lang="en-US" sz="2100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64262"/>
            <a:ext cx="108274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Fundamentos del Análisis Estadístico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91023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Exploraremos los conceptos básicos del análisis estadístico de una manera más visual:</a:t>
            </a:r>
            <a:endParaRPr lang="en-US" dirty="0">
              <a:latin typeface="+mj-lt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00670"/>
            <a:ext cx="4154567" cy="25677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309" y="533912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Tipos de datos</a:t>
            </a:r>
            <a:endParaRPr lang="en-US" sz="240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8309" y="5816751"/>
            <a:ext cx="41545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Datos cuantitativos y cualitativos.</a:t>
            </a:r>
            <a:endParaRPr lang="en-US" dirty="0">
              <a:latin typeface="+mj-lt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798" y="2500670"/>
            <a:ext cx="4154686" cy="25677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7798" y="5339120"/>
            <a:ext cx="4154686" cy="486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Medidas de tendencia central</a:t>
            </a:r>
            <a:endParaRPr lang="en-US" sz="2400" dirty="0">
              <a:latin typeface="+mj-lt"/>
            </a:endParaRPr>
          </a:p>
        </p:txBody>
      </p:sp>
      <p:sp>
        <p:nvSpPr>
          <p:cNvPr id="9" name="Text 5"/>
          <p:cNvSpPr/>
          <p:nvPr/>
        </p:nvSpPr>
        <p:spPr>
          <a:xfrm>
            <a:off x="5237798" y="5818584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Media, mediana y moda.</a:t>
            </a:r>
            <a:endParaRPr lang="en-US" dirty="0">
              <a:latin typeface="+mj-lt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7405" y="2500670"/>
            <a:ext cx="4154567" cy="25677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7405" y="5339120"/>
            <a:ext cx="325314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Medidas de dispersión</a:t>
            </a:r>
            <a:endParaRPr lang="en-US" sz="2400" dirty="0">
              <a:latin typeface="+mj-lt"/>
            </a:endParaRPr>
          </a:p>
        </p:txBody>
      </p:sp>
      <p:sp>
        <p:nvSpPr>
          <p:cNvPr id="12" name="Text 7"/>
          <p:cNvSpPr/>
          <p:nvPr/>
        </p:nvSpPr>
        <p:spPr>
          <a:xfrm>
            <a:off x="9717405" y="5816751"/>
            <a:ext cx="41545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Rango, varianza y desviación estándar.</a:t>
            </a:r>
            <a:endParaRPr lang="en-US" dirty="0">
              <a:latin typeface="+mj-lt"/>
            </a:endParaRPr>
          </a:p>
        </p:txBody>
      </p:sp>
      <p:sp>
        <p:nvSpPr>
          <p:cNvPr id="13" name="Text 8"/>
          <p:cNvSpPr/>
          <p:nvPr/>
        </p:nvSpPr>
        <p:spPr>
          <a:xfrm>
            <a:off x="758309" y="655915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Cada tipo de dato influye en las técnicas estadísticas que podemos aplicar, así como las medidas que nos indicarán qué tan dispersos están nuestros datos alrededor de la media.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9590" y="0"/>
            <a:ext cx="5100810" cy="76512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463" y="721161"/>
            <a:ext cx="7694533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Probabilidad y Distribuciones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4733" y="2242899"/>
            <a:ext cx="7694533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Exploraremos la probabilidad y las distribuciones, con un enfoque en cómo se aplican en diversos escenarios en ciencia de datos. Aprenderemos a generar y visualizar estas distribuciones en Python.</a:t>
            </a:r>
            <a:endParaRPr lang="en-US" sz="20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724733" y="3676531"/>
            <a:ext cx="3333274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800" dirty="0">
                <a:solidFill>
                  <a:srgbClr val="1F1E1E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Distribuciones comunes</a:t>
            </a:r>
            <a:endParaRPr lang="en-US" sz="280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724733" y="4224099"/>
            <a:ext cx="3594735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Exploraremos las distribuciones de probabilidad más comunes y sus características:</a:t>
            </a:r>
            <a:endParaRPr lang="en-US" sz="200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724733" y="5404128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Normal</a:t>
            </a:r>
            <a:endParaRPr lang="en-US" sz="200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724733" y="5807750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Binomial</a:t>
            </a:r>
            <a:endParaRPr lang="en-US" sz="20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724733" y="6211372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Poisson</a:t>
            </a:r>
            <a:endParaRPr lang="en-US" sz="200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32152" y="3676531"/>
            <a:ext cx="3594735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800" dirty="0">
                <a:solidFill>
                  <a:srgbClr val="1F1E1E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Generación y visualización en Python</a:t>
            </a:r>
            <a:endParaRPr lang="en-US" sz="2800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32152" y="4564618"/>
            <a:ext cx="3594735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Aprenderemos a generar distribuciones usando:</a:t>
            </a:r>
            <a:endParaRPr lang="en-US" sz="2000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32152" y="5413415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NumPy</a:t>
            </a:r>
            <a:endParaRPr lang="en-US" sz="2000" dirty="0">
              <a:latin typeface="+mj-l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32152" y="5817037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SciPy</a:t>
            </a:r>
            <a:endParaRPr lang="en-US" sz="2000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832152" y="6334601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Y visualizarlas con:</a:t>
            </a:r>
            <a:endParaRPr lang="en-US" sz="2000" dirty="0">
              <a:latin typeface="+mj-l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832152" y="6852166"/>
            <a:ext cx="359473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Matplotlib</a:t>
            </a:r>
            <a:endParaRPr lang="en-US" sz="2000" dirty="0">
              <a:latin typeface="+mj-l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629519" y="6852166"/>
            <a:ext cx="1774477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Seaborn</a:t>
            </a:r>
            <a:endParaRPr lang="en-US" sz="2000" dirty="0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7792"/>
            <a:ext cx="5486400" cy="77118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514" y="734139"/>
            <a:ext cx="5796915" cy="678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4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Pruebas de Hipótesis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08455" y="2031920"/>
            <a:ext cx="7699772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Abordaremos las </a:t>
            </a:r>
            <a:r>
              <a:rPr lang="en-US" b="1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pruebas de hipótesis</a:t>
            </a: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, un componente esencial del análisis estadístico. Aprenderemos sobre los </a:t>
            </a:r>
            <a:r>
              <a:rPr lang="en-US" b="1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errores</a:t>
            </a: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 Tipo I (falso positivo) y Tipo II (falso negativo), y cómo afectan nuestras conclusiones.</a:t>
            </a:r>
            <a:endParaRPr lang="en-US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08455" y="3338395"/>
            <a:ext cx="7699772" cy="139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Entenderemos el concepto del valor </a:t>
            </a:r>
            <a:r>
              <a:rPr lang="en-US" b="1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p</a:t>
            </a: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 y el nivel de significancia </a:t>
            </a:r>
            <a:r>
              <a:rPr lang="en-US" b="1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α</a:t>
            </a:r>
            <a:r>
              <a:rPr lang="en-US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, y cómo se utilizan para tomar decisiones sobre si rechazar o no la hipótesis nula. Examinaremos las pruebas paramétricas, que asumen una distribución específica de los datos, y las pruebas no paramétricas, que son más robustas y no requieren tales suposiciones.</a:t>
            </a:r>
            <a:endParaRPr lang="en-US" dirty="0">
              <a:latin typeface="+mj-lt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440567" y="4826794"/>
            <a:ext cx="22860" cy="2668667"/>
          </a:xfrm>
          <a:prstGeom prst="roundRect">
            <a:avLst>
              <a:gd name="adj" fmla="val 379112"/>
            </a:avLst>
          </a:prstGeom>
          <a:solidFill>
            <a:srgbClr val="BBC2DC"/>
          </a:solidFill>
          <a:ln/>
        </p:spPr>
      </p:sp>
      <p:sp>
        <p:nvSpPr>
          <p:cNvPr id="7" name="Shape 4"/>
          <p:cNvSpPr/>
          <p:nvPr/>
        </p:nvSpPr>
        <p:spPr>
          <a:xfrm>
            <a:off x="6649819" y="5279469"/>
            <a:ext cx="619006" cy="22860"/>
          </a:xfrm>
          <a:prstGeom prst="roundRect">
            <a:avLst>
              <a:gd name="adj" fmla="val 379112"/>
            </a:avLst>
          </a:prstGeom>
          <a:solidFill>
            <a:srgbClr val="BBC2DC"/>
          </a:solidFill>
          <a:ln/>
        </p:spPr>
      </p:sp>
      <p:sp>
        <p:nvSpPr>
          <p:cNvPr id="8" name="Shape 5"/>
          <p:cNvSpPr/>
          <p:nvPr/>
        </p:nvSpPr>
        <p:spPr>
          <a:xfrm>
            <a:off x="6208455" y="5058847"/>
            <a:ext cx="464225" cy="46422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277630" y="5087303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472363" y="5033129"/>
            <a:ext cx="2714982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Errores Tipo I y II</a:t>
            </a:r>
            <a:endParaRPr lang="en-US" sz="2400" dirty="0">
              <a:latin typeface="+mj-lt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649819" y="6237803"/>
            <a:ext cx="619006" cy="22860"/>
          </a:xfrm>
          <a:prstGeom prst="roundRect">
            <a:avLst>
              <a:gd name="adj" fmla="val 379112"/>
            </a:avLst>
          </a:prstGeom>
          <a:solidFill>
            <a:srgbClr val="BBC2DC"/>
          </a:solidFill>
          <a:ln/>
        </p:spPr>
      </p:sp>
      <p:sp>
        <p:nvSpPr>
          <p:cNvPr id="12" name="Shape 9"/>
          <p:cNvSpPr/>
          <p:nvPr/>
        </p:nvSpPr>
        <p:spPr>
          <a:xfrm>
            <a:off x="6208455" y="6017181"/>
            <a:ext cx="464225" cy="46422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7630" y="6045637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800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472363" y="5991463"/>
            <a:ext cx="2714982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Valor p y α</a:t>
            </a:r>
            <a:endParaRPr lang="en-US" sz="2400" dirty="0">
              <a:latin typeface="+mj-lt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649819" y="7196138"/>
            <a:ext cx="619006" cy="22860"/>
          </a:xfrm>
          <a:prstGeom prst="roundRect">
            <a:avLst>
              <a:gd name="adj" fmla="val 379112"/>
            </a:avLst>
          </a:prstGeom>
          <a:solidFill>
            <a:srgbClr val="BBC2D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08455" y="6975515"/>
            <a:ext cx="464225" cy="46422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77630" y="7003971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800" dirty="0">
              <a:latin typeface="+mj-lt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472363" y="6949797"/>
            <a:ext cx="555819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Pruebas paramétricas y no paramétricas</a:t>
            </a:r>
            <a:endParaRPr lang="en-US" sz="2400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28811"/>
            <a:ext cx="4090987" cy="71168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15909" y="776585"/>
            <a:ext cx="913995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A/B Testing en Ciencia de Datos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4415909" y="2122289"/>
            <a:ext cx="94561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A/B testing es una técnica poderosa para comparar dos versiones de una variable y determinar cuál funciona mejor. A continuación, los pasos clave en el proceso:</a:t>
            </a:r>
            <a:endParaRPr lang="en-US" sz="2000" dirty="0">
              <a:latin typeface="+mj-lt"/>
            </a:endParaRPr>
          </a:p>
        </p:txBody>
      </p:sp>
      <p:sp>
        <p:nvSpPr>
          <p:cNvPr id="5" name="Shape 2"/>
          <p:cNvSpPr/>
          <p:nvPr/>
        </p:nvSpPr>
        <p:spPr>
          <a:xfrm>
            <a:off x="4415909" y="3059430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903232" y="3059430"/>
            <a:ext cx="345495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Diseño del experimento</a:t>
            </a:r>
            <a:endParaRPr lang="en-US" sz="280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4903232" y="3545562"/>
            <a:ext cx="89688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Define la hipótesis y objetivos.</a:t>
            </a:r>
            <a:endParaRPr lang="en-US" sz="2000" dirty="0">
              <a:latin typeface="+mj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740831" y="4108847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28153" y="4108847"/>
            <a:ext cx="316503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Selección de métricas</a:t>
            </a:r>
            <a:endParaRPr lang="en-US" sz="280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228153" y="4594979"/>
            <a:ext cx="86439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Identifica las métricas clave.</a:t>
            </a:r>
            <a:endParaRPr lang="en-US" sz="2000" dirty="0">
              <a:latin typeface="+mj-lt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065871" y="5158264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553194" y="5158264"/>
            <a:ext cx="30114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Pruebas de hipótesis</a:t>
            </a:r>
            <a:endParaRPr lang="en-US" sz="2800" dirty="0">
              <a:latin typeface="+mj-l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553194" y="5644396"/>
            <a:ext cx="831889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Pruebas estadísticas para resultados significativos.</a:t>
            </a:r>
            <a:endParaRPr lang="en-US" sz="2000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415909" y="6451402"/>
            <a:ext cx="94561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El A/B testing se utiliza en la optimización de sitios web, aplicaciones móviles, campañas de marketing, comparativa de modelos, etc.</a:t>
            </a:r>
            <a:endParaRPr lang="en-US" sz="2000" dirty="0"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76457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79158"/>
            <a:ext cx="693491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Simulación Monte Carlo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2080041"/>
            <a:ext cx="7627382" cy="1057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Exploraremos la simulación Monte Carlo, una técnica que usa números aleatorios para simular procesos y obtener resultados probabilísticos. Esta técnica tiene aplicaciones en finanzas, </a:t>
            </a:r>
            <a:r>
              <a:rPr lang="en-US" sz="2000" dirty="0" err="1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ingeniería</a:t>
            </a: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, ciencia de </a:t>
            </a:r>
            <a:r>
              <a:rPr lang="en-US" sz="2000" dirty="0" err="1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datos</a:t>
            </a: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, etc.</a:t>
            </a:r>
            <a:endParaRPr lang="en-US" sz="20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8309" y="3547348"/>
            <a:ext cx="7627382" cy="1491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Aprenderemos a </a:t>
            </a:r>
            <a:r>
              <a:rPr lang="en-US" sz="2000" dirty="0" err="1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implementarlo</a:t>
            </a: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 </a:t>
            </a:r>
            <a:r>
              <a:rPr lang="en-US" sz="2000" dirty="0" err="1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en</a:t>
            </a: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 Python con NumPy y SciPy. Usaremos estas simulaciones para hacer predicciones y tomar decisiones informadas. Ejemplos incluyen la estimación de riesgos, la optimización de portafolios y la simulación de sistemas complejos.</a:t>
            </a:r>
            <a:endParaRPr lang="en-US" sz="2000" dirty="0">
              <a:latin typeface="+mj-lt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58309" y="5524619"/>
            <a:ext cx="3705463" cy="804624"/>
          </a:xfrm>
          <a:prstGeom prst="roundRect">
            <a:avLst>
              <a:gd name="adj" fmla="val 113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2504" y="57488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Números aleatorios</a:t>
            </a:r>
            <a:endParaRPr lang="en-US" sz="2800" dirty="0">
              <a:latin typeface="+mj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680347" y="5524619"/>
            <a:ext cx="3705463" cy="804624"/>
          </a:xfrm>
          <a:prstGeom prst="roundRect">
            <a:avLst>
              <a:gd name="adj" fmla="val 113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04542" y="57488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Predicciones</a:t>
            </a:r>
            <a:endParaRPr lang="en-US" sz="2800" dirty="0">
              <a:latin typeface="+mj-l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8309" y="6545818"/>
            <a:ext cx="7627382" cy="804624"/>
          </a:xfrm>
          <a:prstGeom prst="roundRect">
            <a:avLst>
              <a:gd name="adj" fmla="val 113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6770013"/>
            <a:ext cx="39606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Implementación en Python</a:t>
            </a:r>
            <a:endParaRPr lang="en-US" sz="2800" dirty="0">
              <a:latin typeface="+mj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018" y="716518"/>
            <a:ext cx="9048155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400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Aplicaciones en Ciencia de Datos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9018" y="1845075"/>
            <a:ext cx="13192363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Exploraremos aplicaciones prácticas de la estadística en ciencia de datos, resaltando web scraping y análisis exploratorio.</a:t>
            </a:r>
            <a:endParaRPr lang="en-US" sz="2000" dirty="0">
              <a:latin typeface="+mj-lt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18" y="2362795"/>
            <a:ext cx="6108383" cy="37752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9018" y="6394728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Web Scraping</a:t>
            </a:r>
            <a:endParaRPr lang="en-US" sz="2400" b="1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719018" y="6855738"/>
            <a:ext cx="6442115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Extracción automatizada de datos de sitios web con Beautiful Soup y Scrapy.</a:t>
            </a:r>
            <a:endParaRPr lang="en-US" sz="2000" dirty="0">
              <a:latin typeface="+mj-lt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267" y="2362795"/>
            <a:ext cx="6108383" cy="37752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9267" y="6394728"/>
            <a:ext cx="3678198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Análisis Exploratorio (EDA)</a:t>
            </a:r>
            <a:endParaRPr lang="en-US" sz="2400" b="1" dirty="0">
              <a:latin typeface="+mj-lt"/>
            </a:endParaRPr>
          </a:p>
        </p:txBody>
      </p:sp>
      <p:sp>
        <p:nvSpPr>
          <p:cNvPr id="9" name="Text 5"/>
          <p:cNvSpPr/>
          <p:nvPr/>
        </p:nvSpPr>
        <p:spPr>
          <a:xfrm>
            <a:off x="7469267" y="6855738"/>
            <a:ext cx="6442115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Resumen y visualización de datos para identificar patrones y anomalías.</a:t>
            </a:r>
            <a:endParaRPr lang="en-US" sz="2000" dirty="0"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76897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8" y="697647"/>
            <a:ext cx="8385691" cy="924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3200" b="1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Estadística en Machine Learning y Deep Learning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190" y="224692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La estadística es clave en Machine Learning y Deep Learning. Nos ayuda a entender y evaluar modelos, elegir las características importantes y evitar el sobreajuste.</a:t>
            </a:r>
            <a:endParaRPr lang="en-US" sz="20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8309" y="3680793"/>
            <a:ext cx="7627382" cy="1442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Usaremos estadística para seleccionar características con pruebas como chi-cuadrado y ANOVA. Veremos técnicas contra el sobreajuste, como la regularización y la validación cruzada. También, métricas estadísticas para evaluar modelos, como precisión, recall y F1-score.</a:t>
            </a:r>
            <a:endParaRPr lang="en-US" sz="2000" dirty="0">
              <a:latin typeface="+mj-lt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009" y="5752934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8310" y="6511126"/>
            <a:ext cx="210901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Selección de características</a:t>
            </a:r>
            <a:endParaRPr lang="en-US" sz="2200" dirty="0">
              <a:latin typeface="+mj-lt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073" y="5752936"/>
            <a:ext cx="541615" cy="54161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08998" y="6511126"/>
            <a:ext cx="2325886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Evitar el sobreajuste</a:t>
            </a:r>
            <a:endParaRPr lang="en-US" sz="2200" dirty="0">
              <a:latin typeface="+mj-lt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8117" y="5752935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76558" y="6511126"/>
            <a:ext cx="240473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Métricas estadísticas</a:t>
            </a:r>
            <a:endParaRPr lang="en-US" sz="2200" dirty="0"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546" y="588170"/>
            <a:ext cx="8395454" cy="811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3200" b="1" dirty="0">
                <a:solidFill>
                  <a:schemeClr val="bg1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Evaluación de Modelos con Métricas Estadísticas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8546" y="2167092"/>
            <a:ext cx="7646908" cy="68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Evaluaremos modelos usando métricas estadísticas, un paso crítico para determinar el rendimiento y las mejoras necesarias.</a:t>
            </a:r>
            <a:endParaRPr lang="en-US" sz="2000" dirty="0">
              <a:latin typeface="+mj-lt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48546" y="3249792"/>
            <a:ext cx="481251" cy="481251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20341" y="3279379"/>
            <a:ext cx="337661" cy="422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3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320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43633" y="3249792"/>
            <a:ext cx="3021449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Métricas Clave de Evaluación</a:t>
            </a:r>
            <a:endParaRPr lang="en-US" sz="280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1443633" y="4081682"/>
            <a:ext cx="3021449" cy="1368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Precisión, Recall, F1-Score, AUC-ROC: métricas esenciales para entender el rendimiento del modelo.</a:t>
            </a:r>
            <a:endParaRPr lang="en-US" sz="2000" dirty="0">
              <a:latin typeface="+mj-lt"/>
            </a:endParaRPr>
          </a:p>
        </p:txBody>
      </p:sp>
      <p:sp>
        <p:nvSpPr>
          <p:cNvPr id="9" name="Shape 6"/>
          <p:cNvSpPr/>
          <p:nvPr/>
        </p:nvSpPr>
        <p:spPr>
          <a:xfrm>
            <a:off x="4678918" y="3249792"/>
            <a:ext cx="481251" cy="481251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50713" y="3279379"/>
            <a:ext cx="337661" cy="422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3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3200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74005" y="3249792"/>
            <a:ext cx="3021449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Técnicas de Validación Cruzada</a:t>
            </a:r>
            <a:endParaRPr lang="en-US" sz="2800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374005" y="4081682"/>
            <a:ext cx="3021449" cy="1710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Utilización de la validación cruzada para obtener estimaciones precisas y confiables del rendimiento del modelo.</a:t>
            </a:r>
            <a:endParaRPr lang="en-US" sz="2000" dirty="0">
              <a:latin typeface="+mj-lt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8546" y="6246476"/>
            <a:ext cx="481251" cy="481251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20341" y="6276063"/>
            <a:ext cx="337661" cy="422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32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3200" dirty="0">
              <a:latin typeface="+mj-l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43633" y="6246476"/>
            <a:ext cx="465462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+mj-lt"/>
                <a:ea typeface="Alexandria Semi Bold" pitchFamily="34" charset="-122"/>
                <a:cs typeface="Alexandria Semi Bold" pitchFamily="34" charset="-120"/>
              </a:rPr>
              <a:t>Importancia de la Interpretación</a:t>
            </a:r>
            <a:endParaRPr lang="en-US" sz="2800" dirty="0">
              <a:latin typeface="+mj-l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443633" y="6726536"/>
            <a:ext cx="6951821" cy="68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+mj-lt"/>
                <a:ea typeface="Sora Light" pitchFamily="34" charset="-122"/>
                <a:cs typeface="Sora Light" pitchFamily="34" charset="-120"/>
              </a:rPr>
              <a:t>Aprender a elegir y interpretar las métricas apropiadas para cada tipo de problema de ciencia de datos.</a:t>
            </a:r>
            <a:endParaRPr lang="en-US" sz="2000" dirty="0">
              <a:latin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742</Words>
  <Application>Microsoft Office PowerPoint</Application>
  <PresentationFormat>Personalizado</PresentationFormat>
  <Paragraphs>83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1" baseType="lpstr"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Mauricio Rosales</cp:lastModifiedBy>
  <cp:revision>3</cp:revision>
  <dcterms:created xsi:type="dcterms:W3CDTF">2025-03-13T14:44:44Z</dcterms:created>
  <dcterms:modified xsi:type="dcterms:W3CDTF">2025-03-13T15:02:31Z</dcterms:modified>
</cp:coreProperties>
</file>